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3" r:id="rId3"/>
    <p:sldMasterId id="2147483705" r:id="rId4"/>
  </p:sldMasterIdLst>
  <p:notesMasterIdLst>
    <p:notesMasterId r:id="rId17"/>
  </p:notesMasterIdLst>
  <p:sldIdLst>
    <p:sldId id="540" r:id="rId5"/>
    <p:sldId id="258" r:id="rId6"/>
    <p:sldId id="598" r:id="rId7"/>
    <p:sldId id="1561" r:id="rId8"/>
    <p:sldId id="739" r:id="rId9"/>
    <p:sldId id="1605" r:id="rId10"/>
    <p:sldId id="590" r:id="rId11"/>
    <p:sldId id="1551" r:id="rId12"/>
    <p:sldId id="1609" r:id="rId13"/>
    <p:sldId id="1606" r:id="rId14"/>
    <p:sldId id="522" r:id="rId15"/>
    <p:sldId id="51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2"/>
    <p:restoredTop sz="81139"/>
  </p:normalViewPr>
  <p:slideViewPr>
    <p:cSldViewPr snapToGrid="0" snapToObjects="1">
      <p:cViewPr varScale="1">
        <p:scale>
          <a:sx n="102" d="100"/>
          <a:sy n="102" d="100"/>
        </p:scale>
        <p:origin x="10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3A2A-4244-1B47-B0B6-2D31B2949EAA}" type="datetimeFigureOut">
              <a:rPr lang="en-US" smtClean="0"/>
              <a:t>8/26/23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9818B-BA25-ED40-B7A8-F03F338A6D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69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0257DA-A430-E243-B376-B475D6B6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42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9818B-BA25-ED40-B7A8-F03F338A6D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E2473-FF80-8D4A-AB82-6149FADE4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110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9818B-BA25-ED40-B7A8-F03F338A6D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9818B-BA25-ED40-B7A8-F03F338A6D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92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0257DA-A430-E243-B376-B475D6B6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0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07833" y="2147889"/>
            <a:ext cx="8544984" cy="606425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07833" y="2749550"/>
            <a:ext cx="8534400" cy="477838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D5BC386-F490-924A-AAD3-8229772A29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47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04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49884" y="893763"/>
            <a:ext cx="2207683" cy="5427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24718" y="893763"/>
            <a:ext cx="6421967" cy="5427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67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43CB8-91E6-2F4B-B195-0FC5D3738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7054DC-9E70-0941-AB06-D8F7EA4A6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DB5E-2E07-B242-97C7-853D2C2D8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C63C2-E11D-8941-AF59-BB5DC7782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3CA5-5810-EF48-B371-E335940AB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94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FC430-BE19-2D42-8A21-090B69E88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08A25-19A2-7942-98A5-7327B7158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67E95-5CCC-7F47-9A70-554FFE39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17186-6386-EA48-86AE-9BF5E7BD1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BB9A9-1170-704E-BFD4-26680DE6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6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8FFF-C5AD-934E-B3BF-866D96B3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14949-3B6A-CA4F-8BCF-1A0908F1D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D0F52-47AC-A045-9B2D-73BDDE3F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B0BFC-E38B-5A44-89C5-7A328088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40385-ED0D-E24F-8A0F-4E7C29D10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9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F721C-5ACE-0545-89DD-79D707B4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62849-68B0-A44C-B875-A415BDF2B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2E9D3-231A-C846-9CDB-445FD1CAF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DBDE5-E83C-2F4F-B3DB-7F8A16F7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9FA2B-4BC1-B744-B731-F8C3C55C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CE807-6781-D743-85F3-512AA27D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90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3747B-4D49-4B4D-98FC-16E202EBB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9DA25-C8D0-3442-8F96-132C1394B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19970-1916-9545-911C-735878B6E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DB2EA-74F9-4B49-B85E-EC6B6C01B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A03274-5756-5841-8CB1-2AF04260C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85CEA-693E-894A-A923-DA1B43E6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1061F-87A1-C449-95C1-E526612E7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09E1-92CB-EC40-9A10-70C36AEC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5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AD883-470A-E548-B47F-A7AB91D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5A26F-6C7C-CE47-816E-5EC6EDAA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BB10B-89EE-E640-A6C3-C36AE9AB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31BE3-828F-5545-A3C4-D1D30D71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9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F547AE-77D4-D441-B0C5-E617391A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600B3-3A0A-4F46-A32A-8B8F18BC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251C5-C180-C74F-83DC-EA80F99B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4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85B2A-F37D-F049-A81B-8F802169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81A81-699C-464A-8E86-436EA84A2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9E2DE-D9BF-6A48-9DEA-FB1C13D33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BD010-7EE4-6943-B09A-786AA1E01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01F95-F118-184A-B078-54AACDE2D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56849-658C-2249-9D23-B91404CB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22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845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9BA0-EFE2-4147-ABA1-694B6D65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F2558D-BB44-7341-A8E0-871DAC4BD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B657A-6BD4-F340-8877-E160CEC0A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966F5-CDF3-9B46-B8A4-ECA03493F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DEDDA-795D-294E-9801-77325A77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1F504-F3E1-3744-BA8B-A53CF59F1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27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A848-0EFE-7640-B192-62EC05DF4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1A3ABE-25CF-AE49-A02F-DECF962C2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AD9BF-3367-804A-8993-5AE2E369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2D5A0-B358-D145-A1AB-5C1851B1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08A3C-BDB3-C440-BDDD-BBC1531A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79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06FA04-A1D6-AE4B-AC1F-A643C50F4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73674-8CC0-9E47-ACAF-A75F8C077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A6108-38AE-2C48-B0DE-5DFA549F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ED6D1-1309-0F4A-9145-EA4013BB6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F3029-C6DE-8B4D-8C1E-26630DAFD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79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753165" y="1604799"/>
            <a:ext cx="4958792" cy="4954149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19402" y="1604800"/>
            <a:ext cx="4992556" cy="6720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Title: Font size 24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402" y="2468896"/>
            <a:ext cx="4992556" cy="4128457"/>
          </a:xfrm>
          <a:prstGeom prst="rect">
            <a:avLst/>
          </a:prstGeom>
        </p:spPr>
        <p:txBody>
          <a:bodyPr/>
          <a:lstStyle>
            <a:lvl1pPr>
              <a:defRPr sz="2133">
                <a:solidFill>
                  <a:srgbClr val="0035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867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240643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07833" y="2147889"/>
            <a:ext cx="8544984" cy="606425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07833" y="2749550"/>
            <a:ext cx="8534400" cy="477838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D5BC386-F490-924A-AAD3-8229772A29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624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091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196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24718" y="2060575"/>
            <a:ext cx="4313767" cy="4260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1684" y="2060575"/>
            <a:ext cx="4315883" cy="4260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908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15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4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921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259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484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0961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874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49884" y="893763"/>
            <a:ext cx="2207683" cy="5427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24718" y="893763"/>
            <a:ext cx="6421967" cy="5427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985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727AFB-2B00-754B-88C7-7128E0E426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t="8572" r="29362" b="31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DEBBD-A08A-244E-AD6F-423E5CC7B6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6000"/>
          </a:blip>
          <a:srcRect l="53668" t="2801" r="6477" b="43534"/>
          <a:stretch/>
        </p:blipFill>
        <p:spPr>
          <a:xfrm>
            <a:off x="-881938" y="2334127"/>
            <a:ext cx="4389521" cy="6136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BCD12A-BCD1-A143-9E2F-C5AFF7F33763}"/>
              </a:ext>
            </a:extLst>
          </p:cNvPr>
          <p:cNvSpPr/>
          <p:nvPr userDrawn="1"/>
        </p:nvSpPr>
        <p:spPr>
          <a:xfrm>
            <a:off x="0" y="2802577"/>
            <a:ext cx="4928260" cy="111628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B400A6-8A4A-A342-9047-5860B55FE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02577"/>
            <a:ext cx="3959431" cy="111628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Table of Contents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A88E7B-10CD-F942-A642-4675B34A6DD7}"/>
              </a:ext>
            </a:extLst>
          </p:cNvPr>
          <p:cNvSpPr/>
          <p:nvPr userDrawn="1"/>
        </p:nvSpPr>
        <p:spPr>
          <a:xfrm>
            <a:off x="7575884" y="0"/>
            <a:ext cx="4616115" cy="6858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52564-6F4F-6946-81BB-BBAA81B29D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884" y="914400"/>
            <a:ext cx="4022391" cy="50292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213" algn="l"/>
              </a:tabLst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Table of Contents	</a:t>
            </a:r>
            <a:r>
              <a:rPr lang="en-US" dirty="0" err="1"/>
              <a:t>Pg</a:t>
            </a:r>
            <a:endParaRPr lang="en-US" dirty="0"/>
          </a:p>
          <a:p>
            <a:pPr lvl="0"/>
            <a:r>
              <a:rPr lang="en-US" dirty="0"/>
              <a:t>Table of Contents	</a:t>
            </a:r>
            <a:r>
              <a:rPr lang="en-US" dirty="0" err="1"/>
              <a:t>Pg</a:t>
            </a:r>
            <a:endParaRPr lang="en-US" dirty="0"/>
          </a:p>
          <a:p>
            <a:pPr lvl="0"/>
            <a:r>
              <a:rPr lang="en-US" dirty="0"/>
              <a:t>Table of Contents	</a:t>
            </a:r>
            <a:r>
              <a:rPr lang="en-US" dirty="0" err="1"/>
              <a:t>Pg</a:t>
            </a:r>
            <a:endParaRPr lang="en-US" dirty="0"/>
          </a:p>
          <a:p>
            <a:pPr lvl="0"/>
            <a:r>
              <a:rPr lang="en-US" dirty="0"/>
              <a:t>Table of Contents	</a:t>
            </a:r>
            <a:r>
              <a:rPr lang="en-US" dirty="0" err="1"/>
              <a:t>Pg</a:t>
            </a:r>
            <a:endParaRPr lang="en-US" dirty="0"/>
          </a:p>
          <a:p>
            <a:pPr lvl="0"/>
            <a:r>
              <a:rPr lang="en-US" dirty="0"/>
              <a:t>Table of Contents	</a:t>
            </a:r>
            <a:r>
              <a:rPr lang="en-US" dirty="0" err="1"/>
              <a:t>Pg</a:t>
            </a:r>
            <a:endParaRPr lang="en-US" dirty="0"/>
          </a:p>
          <a:p>
            <a:pPr lvl="0"/>
            <a:r>
              <a:rPr lang="en-US" dirty="0"/>
              <a:t>Table of Contents	</a:t>
            </a:r>
            <a:r>
              <a:rPr lang="en-US" dirty="0" err="1"/>
              <a:t>Pg</a:t>
            </a:r>
            <a:endParaRPr lang="en-US" dirty="0"/>
          </a:p>
          <a:p>
            <a:pPr lvl="0"/>
            <a:r>
              <a:rPr lang="en-US" dirty="0"/>
              <a:t>Table of Contents	</a:t>
            </a:r>
            <a:r>
              <a:rPr lang="en-US" dirty="0" err="1"/>
              <a:t>Pg</a:t>
            </a:r>
            <a:endParaRPr lang="en-US" dirty="0"/>
          </a:p>
          <a:p>
            <a:pPr lvl="0"/>
            <a:r>
              <a:rPr lang="en-US" dirty="0"/>
              <a:t>Table of Contents	</a:t>
            </a:r>
            <a:r>
              <a:rPr lang="en-US" dirty="0" err="1"/>
              <a:t>Pg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13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F800C83-63FF-C545-B359-C6E1592B97A8}"/>
              </a:ext>
            </a:extLst>
          </p:cNvPr>
          <p:cNvSpPr/>
          <p:nvPr userDrawn="1"/>
        </p:nvSpPr>
        <p:spPr>
          <a:xfrm>
            <a:off x="0" y="365126"/>
            <a:ext cx="12192000" cy="71552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046946F-5463-E64E-A99F-FD7A1DE92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03" y="365126"/>
            <a:ext cx="10344397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DD38BA5-D9B5-7944-A657-1D127B662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403" y="1374362"/>
            <a:ext cx="10172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090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2767AE-38B3-8C4E-AD22-C5CFDA1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l="76941" t="26733" b="31877"/>
          <a:stretch/>
        </p:blipFill>
        <p:spPr>
          <a:xfrm>
            <a:off x="0" y="0"/>
            <a:ext cx="2856571" cy="53231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E68317-F30F-8946-B98E-3AAAF55B5C1F}"/>
              </a:ext>
            </a:extLst>
          </p:cNvPr>
          <p:cNvSpPr/>
          <p:nvPr userDrawn="1"/>
        </p:nvSpPr>
        <p:spPr>
          <a:xfrm>
            <a:off x="0" y="365126"/>
            <a:ext cx="12192000" cy="71552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3318EEF-2179-0542-9AFD-62F454D33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403" y="1374362"/>
            <a:ext cx="10172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 marL="742950" indent="-285750">
              <a:buFont typeface="Arial" panose="020B0604020202020204" pitchFamily="34" charset="0"/>
              <a:buChar char="•"/>
              <a:defRPr sz="16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 marL="21145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118AC-3A16-DD4C-8FFB-B8770894F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l="5847" t="25052" r="69948" b="51840"/>
          <a:stretch/>
        </p:blipFill>
        <p:spPr>
          <a:xfrm>
            <a:off x="9192986" y="3886200"/>
            <a:ext cx="2998520" cy="297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EC4E98-15C2-4C46-984E-1C2439AC9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68" y="365126"/>
            <a:ext cx="10515600" cy="71553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7265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EBBEF1-71BE-4946-A7F8-4DEC87EB4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6000"/>
          </a:blip>
          <a:srcRect l="46497" t="30767" r="34417" b="5896"/>
          <a:stretch/>
        </p:blipFill>
        <p:spPr>
          <a:xfrm>
            <a:off x="10154653" y="-82007"/>
            <a:ext cx="2005065" cy="69075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5A67C3-8991-1F40-90DD-5732C06EE3CC}"/>
              </a:ext>
            </a:extLst>
          </p:cNvPr>
          <p:cNvSpPr/>
          <p:nvPr userDrawn="1"/>
        </p:nvSpPr>
        <p:spPr>
          <a:xfrm>
            <a:off x="805919" y="0"/>
            <a:ext cx="10547881" cy="68255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207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1714F-4AEF-4D43-88CC-FE4A377169D2}"/>
              </a:ext>
            </a:extLst>
          </p:cNvPr>
          <p:cNvSpPr/>
          <p:nvPr userDrawn="1"/>
        </p:nvSpPr>
        <p:spPr>
          <a:xfrm>
            <a:off x="0" y="365126"/>
            <a:ext cx="12192000" cy="71552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2DD82F-6DC1-9D42-BC13-5FA76E6DF4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6000"/>
          </a:blip>
          <a:srcRect l="53668" t="2801" r="6477" b="43534"/>
          <a:stretch/>
        </p:blipFill>
        <p:spPr>
          <a:xfrm>
            <a:off x="0" y="1054573"/>
            <a:ext cx="4186989" cy="585298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241639C-048E-4742-A0DF-BD9F07BF9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225" y="365126"/>
            <a:ext cx="10515600" cy="715529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CHART TITLE</a:t>
            </a:r>
          </a:p>
        </p:txBody>
      </p:sp>
    </p:spTree>
    <p:extLst>
      <p:ext uri="{BB962C8B-B14F-4D97-AF65-F5344CB8AC3E}">
        <p14:creationId xmlns:p14="http://schemas.microsoft.com/office/powerpoint/2010/main" val="798718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75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FDC099-410E-7B46-9DCD-A0FDFE46C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6000"/>
          </a:blip>
          <a:srcRect l="53668" t="2801" r="6477" b="43534"/>
          <a:stretch/>
        </p:blipFill>
        <p:spPr>
          <a:xfrm>
            <a:off x="-1" y="721895"/>
            <a:ext cx="4389521" cy="61361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3BD04C-56C9-FF4C-BDEA-A5C884C94F29}"/>
              </a:ext>
            </a:extLst>
          </p:cNvPr>
          <p:cNvSpPr/>
          <p:nvPr userDrawn="1"/>
        </p:nvSpPr>
        <p:spPr>
          <a:xfrm>
            <a:off x="0" y="2802577"/>
            <a:ext cx="4928260" cy="111628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4FBD2-9B6C-664B-AA36-8927E6D7D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02577"/>
            <a:ext cx="3959431" cy="111628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Divider</a:t>
            </a:r>
          </a:p>
        </p:txBody>
      </p:sp>
    </p:spTree>
    <p:extLst>
      <p:ext uri="{BB962C8B-B14F-4D97-AF65-F5344CB8AC3E}">
        <p14:creationId xmlns:p14="http://schemas.microsoft.com/office/powerpoint/2010/main" val="322438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24718" y="2060575"/>
            <a:ext cx="4313767" cy="4260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1684" y="2060575"/>
            <a:ext cx="4315883" cy="4260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7515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C397F1-706E-6948-AC08-8B54EB6869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</a:blip>
          <a:srcRect l="38286" r="4935" b="24671"/>
          <a:stretch/>
        </p:blipFill>
        <p:spPr>
          <a:xfrm>
            <a:off x="0" y="-32446"/>
            <a:ext cx="12192000" cy="68330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9F91AE-3DD7-F34E-AB89-8B27A400BAB3}"/>
              </a:ext>
            </a:extLst>
          </p:cNvPr>
          <p:cNvSpPr/>
          <p:nvPr userDrawn="1"/>
        </p:nvSpPr>
        <p:spPr>
          <a:xfrm>
            <a:off x="805919" y="0"/>
            <a:ext cx="10547881" cy="682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207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D6C341-0DC6-7E41-8697-C69F258837DD}"/>
              </a:ext>
            </a:extLst>
          </p:cNvPr>
          <p:cNvSpPr/>
          <p:nvPr userDrawn="1"/>
        </p:nvSpPr>
        <p:spPr>
          <a:xfrm>
            <a:off x="1782053" y="-32446"/>
            <a:ext cx="8799095" cy="111310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65A43EE-03F7-F245-8382-6D1EF8D4DB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8600"/>
            <a:ext cx="10515600" cy="852056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OUR TEAM</a:t>
            </a:r>
          </a:p>
        </p:txBody>
      </p:sp>
    </p:spTree>
    <p:extLst>
      <p:ext uri="{BB962C8B-B14F-4D97-AF65-F5344CB8AC3E}">
        <p14:creationId xmlns:p14="http://schemas.microsoft.com/office/powerpoint/2010/main" val="2018147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A53E95-2D87-4F40-A0C5-F39AC8E1C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94000"/>
          </a:blip>
          <a:srcRect l="24582" b="15929"/>
          <a:stretch/>
        </p:blipFill>
        <p:spPr>
          <a:xfrm>
            <a:off x="0" y="0"/>
            <a:ext cx="9228222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A629BF-8C93-464F-B62A-A3B82CC652DA}"/>
              </a:ext>
            </a:extLst>
          </p:cNvPr>
          <p:cNvSpPr/>
          <p:nvPr userDrawn="1"/>
        </p:nvSpPr>
        <p:spPr>
          <a:xfrm>
            <a:off x="0" y="2802577"/>
            <a:ext cx="4928260" cy="111628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8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9DCB96-1B5E-C44C-A32D-B533D1127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02577"/>
            <a:ext cx="3959431" cy="111628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Thank you.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89B50C-439E-914B-8B75-F2A21A8BBF5B}"/>
              </a:ext>
            </a:extLst>
          </p:cNvPr>
          <p:cNvSpPr/>
          <p:nvPr userDrawn="1"/>
        </p:nvSpPr>
        <p:spPr>
          <a:xfrm>
            <a:off x="4307306" y="0"/>
            <a:ext cx="7884694" cy="6858000"/>
          </a:xfrm>
          <a:prstGeom prst="rect">
            <a:avLst/>
          </a:prstGeom>
          <a:gradFill>
            <a:gsLst>
              <a:gs pos="0">
                <a:srgbClr val="002060">
                  <a:alpha val="0"/>
                </a:srgbClr>
              </a:gs>
              <a:gs pos="61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2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51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84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189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49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30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024717" y="1154113"/>
            <a:ext cx="2878667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GB" altLang="en-US" sz="1800"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1652" y="893764"/>
            <a:ext cx="828463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24718" y="2060575"/>
            <a:ext cx="8832849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94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94893-8BF8-4F48-81AF-7B9724D6E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C62AB-0C47-5D46-B054-C46139759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F3BC3-064F-A64A-A3B6-5CC75B963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147D4-E024-6346-B280-D7DE9638A856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DD54E-E03E-6B45-ACB7-BC5F7CE8D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70450-DA26-AA4F-857B-160CDE5DC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8AC74-D9D0-FF4B-9075-7251072D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6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024717" y="1154113"/>
            <a:ext cx="2878667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GB" altLang="en-US" sz="1800"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1652" y="893764"/>
            <a:ext cx="828463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24718" y="2060575"/>
            <a:ext cx="8832849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297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1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3"/>
          <p:cNvSpPr>
            <a:spLocks noGrp="1"/>
          </p:cNvSpPr>
          <p:nvPr>
            <p:ph type="ctrTitle"/>
          </p:nvPr>
        </p:nvSpPr>
        <p:spPr>
          <a:xfrm>
            <a:off x="108614" y="1847875"/>
            <a:ext cx="11974771" cy="606425"/>
          </a:xfrm>
        </p:spPr>
        <p:txBody>
          <a:bodyPr/>
          <a:lstStyle/>
          <a:p>
            <a:pPr algn="ctr"/>
            <a:br>
              <a:rPr lang="en-GB" sz="4000" dirty="0">
                <a:latin typeface="Arial"/>
                <a:ea typeface="ＭＳ Ｐゴシック"/>
              </a:rPr>
            </a:br>
            <a:r>
              <a:rPr lang="en-GB" sz="5400" dirty="0">
                <a:latin typeface="Arial"/>
                <a:ea typeface="ＭＳ Ｐゴシック"/>
              </a:rPr>
              <a:t>Microvascular Dysfunction</a:t>
            </a:r>
            <a:br>
              <a:rPr lang="en-GB" sz="5400" dirty="0">
                <a:latin typeface="Arial"/>
                <a:ea typeface="ＭＳ Ｐゴシック"/>
              </a:rPr>
            </a:br>
            <a:r>
              <a:rPr lang="en-GB" sz="5400" i="1" dirty="0">
                <a:latin typeface="Arial"/>
                <a:ea typeface="ＭＳ Ｐゴシック"/>
              </a:rPr>
              <a:t>Implications for Cardio-Oncology</a:t>
            </a:r>
            <a:br>
              <a:rPr lang="en-GB" sz="4000" dirty="0">
                <a:latin typeface="Arial"/>
                <a:ea typeface="ＭＳ Ｐゴシック"/>
              </a:rPr>
            </a:br>
            <a:endParaRPr lang="en-US" sz="3200" dirty="0">
              <a:latin typeface="Arial" charset="0"/>
            </a:endParaRPr>
          </a:p>
        </p:txBody>
      </p:sp>
      <p:sp>
        <p:nvSpPr>
          <p:cNvPr id="4098" name="Subtitle 4"/>
          <p:cNvSpPr>
            <a:spLocks noGrp="1"/>
          </p:cNvSpPr>
          <p:nvPr>
            <p:ph type="subTitle" idx="1"/>
          </p:nvPr>
        </p:nvSpPr>
        <p:spPr>
          <a:xfrm>
            <a:off x="335666" y="3279622"/>
            <a:ext cx="11856334" cy="549275"/>
          </a:xfrm>
        </p:spPr>
        <p:txBody>
          <a:bodyPr/>
          <a:lstStyle/>
          <a:p>
            <a:r>
              <a:rPr lang="en-US" sz="2800" dirty="0">
                <a:solidFill>
                  <a:schemeClr val="bg2"/>
                </a:solidFill>
                <a:latin typeface="Arial" charset="0"/>
              </a:rPr>
              <a:t>Ninian N Lang</a:t>
            </a:r>
            <a:endParaRPr lang="en-US" sz="2400" b="0" dirty="0">
              <a:solidFill>
                <a:schemeClr val="bg2"/>
              </a:solidFill>
              <a:latin typeface="Arial" charset="0"/>
            </a:endParaRPr>
          </a:p>
          <a:p>
            <a:r>
              <a:rPr lang="en-GB" b="0" dirty="0">
                <a:solidFill>
                  <a:schemeClr val="bg2"/>
                </a:solidFill>
                <a:latin typeface="Arial" charset="0"/>
              </a:rPr>
              <a:t>Professor of </a:t>
            </a:r>
            <a:r>
              <a:rPr lang="en-US" b="0" dirty="0">
                <a:solidFill>
                  <a:schemeClr val="bg2"/>
                </a:solidFill>
                <a:latin typeface="Arial" charset="0"/>
              </a:rPr>
              <a:t>Cardiology and Cardio-Oncology, University of Glasgow, Scotland</a:t>
            </a:r>
          </a:p>
          <a:p>
            <a:r>
              <a:rPr lang="en-US" b="0" dirty="0">
                <a:solidFill>
                  <a:schemeClr val="bg2"/>
                </a:solidFill>
                <a:latin typeface="Arial" charset="0"/>
              </a:rPr>
              <a:t>Hon. Consultant Cardiologist, Beatson Cancer Centre and Queen Elizabeth University Hospital, Glasgow, Scotland</a:t>
            </a:r>
          </a:p>
          <a:p>
            <a:pPr algn="ctr"/>
            <a:endParaRPr lang="en-US" sz="3200" b="0" i="1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6" name="Picture 5" descr="logo_NHSGGC_greyscale.jpg">
            <a:extLst>
              <a:ext uri="{FF2B5EF4-FFF2-40B4-BE49-F238E27FC236}">
                <a16:creationId xmlns:a16="http://schemas.microsoft.com/office/drawing/2014/main" id="{7F354E52-489E-DC40-81B1-30909C667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28" y1="56166" x2="4528" y2="56166"/>
                        <a14:foregroundMark x1="8863" y1="43298" x2="23603" y2="51072"/>
                        <a14:foregroundMark x1="60019" y1="50402" x2="83526" y2="49330"/>
                        <a14:foregroundMark x1="44412" y1="10322" x2="43834" y2="25737"/>
                        <a14:foregroundMark x1="77842" y1="3485" x2="70424" y2="7775"/>
                        <a14:foregroundMark x1="2505" y1="67024" x2="1734" y2="69169"/>
                        <a14:foregroundMark x1="10886" y1="72386" x2="10886" y2="74933"/>
                        <a14:foregroundMark x1="15800" y1="73190" x2="15992" y2="75201"/>
                        <a14:foregroundMark x1="26493" y1="73190" x2="26493" y2="75737"/>
                        <a14:foregroundMark x1="29961" y1="70643" x2="29961" y2="75201"/>
                        <a14:foregroundMark x1="34393" y1="72922" x2="34200" y2="74933"/>
                        <a14:foregroundMark x1="41618" y1="72118" x2="41618" y2="75469"/>
                        <a14:foregroundMark x1="50385" y1="69303" x2="50193" y2="73861"/>
                        <a14:foregroundMark x1="60212" y1="68365" x2="60405" y2="73458"/>
                        <a14:foregroundMark x1="66763" y1="72922" x2="66763" y2="76408"/>
                        <a14:foregroundMark x1="70809" y1="72386" x2="72062" y2="74397"/>
                        <a14:foregroundMark x1="75723" y1="72922" x2="75723" y2="75737"/>
                        <a14:foregroundMark x1="83333" y1="74397" x2="84393" y2="77480"/>
                        <a14:foregroundMark x1="91137" y1="71448" x2="92100" y2="76005"/>
                        <a14:foregroundMark x1="25048" y1="89410" x2="25434" y2="93164"/>
                        <a14:foregroundMark x1="27938" y1="92895" x2="27938" y2="89812"/>
                        <a14:foregroundMark x1="40751" y1="85523" x2="40751" y2="90617"/>
                        <a14:foregroundMark x1="48362" y1="86327" x2="47784" y2="89142"/>
                        <a14:foregroundMark x1="55973" y1="85121" x2="55877" y2="90349"/>
                        <a14:foregroundMark x1="59634" y1="88338" x2="60212" y2="92225"/>
                        <a14:foregroundMark x1="70809" y1="85523" x2="70617" y2="90617"/>
                        <a14:foregroundMark x1="73892" y1="90080" x2="73699" y2="92225"/>
                        <a14:backgroundMark x1="18015" y1="71582" x2="18015" y2="71582"/>
                        <a14:backgroundMark x1="24374" y1="75201" x2="24374" y2="75201"/>
                        <a14:backgroundMark x1="36031" y1="70912" x2="36031" y2="70912"/>
                        <a14:backgroundMark x1="64740" y1="74397" x2="64740" y2="74397"/>
                        <a14:backgroundMark x1="22736" y1="92627" x2="22736" y2="92627"/>
                        <a14:backgroundMark x1="76397" y1="88874" x2="76397" y2="88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6" y="178208"/>
            <a:ext cx="1632783" cy="1173465"/>
          </a:xfrm>
          <a:prstGeom prst="rect">
            <a:avLst/>
          </a:prstGeom>
        </p:spPr>
      </p:pic>
      <p:pic>
        <p:nvPicPr>
          <p:cNvPr id="7" name="Picture 6" descr="UoG_colour.png">
            <a:extLst>
              <a:ext uri="{FF2B5EF4-FFF2-40B4-BE49-F238E27FC236}">
                <a16:creationId xmlns:a16="http://schemas.microsoft.com/office/drawing/2014/main" id="{A7E4F1CA-ABC9-0C4A-B3A5-FF872957B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8" y="240757"/>
            <a:ext cx="3240034" cy="10065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MyCycle - Fundraising - British Heart Foundation">
            <a:extLst>
              <a:ext uri="{FF2B5EF4-FFF2-40B4-BE49-F238E27FC236}">
                <a16:creationId xmlns:a16="http://schemas.microsoft.com/office/drawing/2014/main" id="{70FDCEC0-A676-F64D-92B5-6B6256514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91" y="56143"/>
            <a:ext cx="3318640" cy="13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40DE8F-7DC5-844D-88C7-02FCA755784B}"/>
              </a:ext>
            </a:extLst>
          </p:cNvPr>
          <p:cNvSpPr txBox="1"/>
          <p:nvPr/>
        </p:nvSpPr>
        <p:spPr>
          <a:xfrm>
            <a:off x="7184636" y="6525903"/>
            <a:ext cx="508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r>
              <a:rPr kumimoji="0" lang="en-US" sz="14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Annual COVADIS Summit; Amsterdam, 29th August 2023</a:t>
            </a:r>
          </a:p>
        </p:txBody>
      </p:sp>
    </p:spTree>
    <p:extLst>
      <p:ext uri="{BB962C8B-B14F-4D97-AF65-F5344CB8AC3E}">
        <p14:creationId xmlns:p14="http://schemas.microsoft.com/office/powerpoint/2010/main" val="3380577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88A79F-D1D4-916D-48D0-20189DDCF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932" y="1007199"/>
            <a:ext cx="8295068" cy="3077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B43EA-4705-D153-406D-9E24FFF39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0379"/>
            <a:ext cx="4067685" cy="2711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B43ED6-3933-188B-871A-E1C252EA4889}"/>
              </a:ext>
            </a:extLst>
          </p:cNvPr>
          <p:cNvSpPr txBox="1"/>
          <p:nvPr/>
        </p:nvSpPr>
        <p:spPr>
          <a:xfrm>
            <a:off x="8837427" y="4035977"/>
            <a:ext cx="335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Dobbin SJ, Lang NN. Unpublished.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BD9D2-7D73-F8B3-AB17-A7CBDF8C850C}"/>
              </a:ext>
            </a:extLst>
          </p:cNvPr>
          <p:cNvSpPr txBox="1"/>
          <p:nvPr/>
        </p:nvSpPr>
        <p:spPr>
          <a:xfrm>
            <a:off x="206598" y="253127"/>
            <a:ext cx="95626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Cardiac MRI in Patients Treated with </a:t>
            </a:r>
            <a:r>
              <a:rPr lang="en-US" sz="32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VEGFi</a:t>
            </a:r>
            <a:r>
              <a:rPr lang="en-US" sz="32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(n=46)</a:t>
            </a:r>
            <a:endParaRPr lang="en-US" sz="3200" dirty="0"/>
          </a:p>
        </p:txBody>
      </p:sp>
      <p:pic>
        <p:nvPicPr>
          <p:cNvPr id="11" name="Picture 4" descr="MyCycle - Fundraising - British Heart Foundation">
            <a:extLst>
              <a:ext uri="{FF2B5EF4-FFF2-40B4-BE49-F238E27FC236}">
                <a16:creationId xmlns:a16="http://schemas.microsoft.com/office/drawing/2014/main" id="{FFDC3E40-B215-E657-78B6-08DEB9884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46" y="157255"/>
            <a:ext cx="2304161" cy="94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0C7350-7003-BCF2-91E9-303C9C18E29A}"/>
              </a:ext>
            </a:extLst>
          </p:cNvPr>
          <p:cNvSpPr txBox="1"/>
          <p:nvPr/>
        </p:nvSpPr>
        <p:spPr>
          <a:xfrm>
            <a:off x="4189900" y="6567573"/>
            <a:ext cx="2566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Neves et al. </a:t>
            </a:r>
            <a:r>
              <a:rPr lang="en-US" sz="1200" i="1" dirty="0"/>
              <a:t>Cardiovasc Research </a:t>
            </a:r>
            <a:r>
              <a:rPr lang="en-US" sz="1200" dirty="0"/>
              <a:t>2019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E14650-8331-222E-8A6F-67B344EC28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8"/>
          <a:stretch/>
        </p:blipFill>
        <p:spPr>
          <a:xfrm>
            <a:off x="228927" y="4560235"/>
            <a:ext cx="3960973" cy="22090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4FCB25-7835-E416-0DE2-12E7B833C529}"/>
              </a:ext>
            </a:extLst>
          </p:cNvPr>
          <p:cNvSpPr txBox="1"/>
          <p:nvPr/>
        </p:nvSpPr>
        <p:spPr>
          <a:xfrm>
            <a:off x="206598" y="4014592"/>
            <a:ext cx="6797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B050"/>
                </a:solidFill>
              </a:rPr>
              <a:t>A Role for Endothelin-Receptor Antagonism?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2195DF-500B-04FF-9D6E-16C679ED8E80}"/>
              </a:ext>
            </a:extLst>
          </p:cNvPr>
          <p:cNvSpPr txBox="1"/>
          <p:nvPr/>
        </p:nvSpPr>
        <p:spPr>
          <a:xfrm>
            <a:off x="4236572" y="5543920"/>
            <a:ext cx="568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(NB </a:t>
            </a:r>
            <a:r>
              <a:rPr lang="en-US" dirty="0" err="1"/>
              <a:t>Zibotentan</a:t>
            </a:r>
            <a:r>
              <a:rPr lang="en-US" dirty="0"/>
              <a:t> initially used for treatment of renal cancer)</a:t>
            </a:r>
          </a:p>
        </p:txBody>
      </p:sp>
    </p:spTree>
    <p:extLst>
      <p:ext uri="{BB962C8B-B14F-4D97-AF65-F5344CB8AC3E}">
        <p14:creationId xmlns:p14="http://schemas.microsoft.com/office/powerpoint/2010/main" val="104450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622FA7F-3302-7548-9EBF-09AA05C7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-309615"/>
            <a:ext cx="8461928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KEY MESSAGES: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71AB27-5F16-AF4C-8EE3-323B58B6BF5B}"/>
              </a:ext>
            </a:extLst>
          </p:cNvPr>
          <p:cNvSpPr txBox="1"/>
          <p:nvPr/>
        </p:nvSpPr>
        <p:spPr>
          <a:xfrm>
            <a:off x="227870" y="845262"/>
            <a:ext cx="1173625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We </a:t>
            </a:r>
            <a:r>
              <a:rPr lang="en-US" sz="2400" b="1" dirty="0"/>
              <a:t>need to keep up with </a:t>
            </a:r>
            <a:r>
              <a:rPr lang="en-GB" sz="2400" b="1" dirty="0"/>
              <a:t>oncology</a:t>
            </a:r>
            <a:r>
              <a:rPr lang="en-US" sz="2400" b="1" dirty="0"/>
              <a:t> survivorship success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Microvascular dysfunction is relevant and recognized in </a:t>
            </a:r>
            <a:r>
              <a:rPr lang="en-US" sz="2400" b="1" dirty="0" err="1"/>
              <a:t>cardio-onc</a:t>
            </a:r>
            <a:r>
              <a:rPr lang="en-US" sz="2400" b="1" dirty="0"/>
              <a:t> definitions and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Microvascular dysfunction associated with ‘conventional’ cancer treatments…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	… and now more so with ‘targeted’ therapies inc. VEGF inhibitors (and others)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Big gaps remain in understanding prevention and treatment strategies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	… need mechanistic targeting (</a:t>
            </a:r>
            <a:r>
              <a:rPr lang="en-US" sz="2400" b="1" dirty="0" err="1"/>
              <a:t>eg</a:t>
            </a:r>
            <a:r>
              <a:rPr lang="en-US" sz="2400" b="1" dirty="0"/>
              <a:t> ET-1 antagonism, and others)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Microvascular dysfunction associated with cancer therapies </a:t>
            </a:r>
            <a:r>
              <a:rPr lang="en-US" sz="2400" b="1" i="1" dirty="0"/>
              <a:t>might </a:t>
            </a:r>
            <a:r>
              <a:rPr lang="en-US" sz="2400" b="1" dirty="0"/>
              <a:t>serve as a model to understand these issues in the non-cancer population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865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3"/>
          <p:cNvSpPr>
            <a:spLocks noGrp="1"/>
          </p:cNvSpPr>
          <p:nvPr>
            <p:ph type="ctrTitle"/>
          </p:nvPr>
        </p:nvSpPr>
        <p:spPr>
          <a:xfrm>
            <a:off x="317211" y="2612673"/>
            <a:ext cx="11557577" cy="606425"/>
          </a:xfrm>
        </p:spPr>
        <p:txBody>
          <a:bodyPr/>
          <a:lstStyle/>
          <a:p>
            <a:pPr algn="ctr"/>
            <a:r>
              <a:rPr lang="en-US" sz="6000" dirty="0">
                <a:latin typeface="Arial" charset="0"/>
              </a:rPr>
              <a:t>Thank You!</a:t>
            </a:r>
          </a:p>
        </p:txBody>
      </p:sp>
      <p:pic>
        <p:nvPicPr>
          <p:cNvPr id="6" name="Picture 5" descr="logo_NHSGGC_greyscale.jpg">
            <a:extLst>
              <a:ext uri="{FF2B5EF4-FFF2-40B4-BE49-F238E27FC236}">
                <a16:creationId xmlns:a16="http://schemas.microsoft.com/office/drawing/2014/main" id="{7F354E52-489E-DC40-81B1-30909C667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28" y1="56166" x2="4528" y2="56166"/>
                        <a14:foregroundMark x1="8863" y1="43298" x2="23603" y2="51072"/>
                        <a14:foregroundMark x1="60019" y1="50402" x2="83526" y2="49330"/>
                        <a14:foregroundMark x1="44412" y1="10322" x2="43834" y2="25737"/>
                        <a14:foregroundMark x1="77842" y1="3485" x2="70424" y2="7775"/>
                        <a14:foregroundMark x1="2505" y1="67024" x2="1734" y2="69169"/>
                        <a14:foregroundMark x1="10886" y1="72386" x2="10886" y2="74933"/>
                        <a14:foregroundMark x1="15800" y1="73190" x2="15992" y2="75201"/>
                        <a14:foregroundMark x1="26493" y1="73190" x2="26493" y2="75737"/>
                        <a14:foregroundMark x1="29961" y1="70643" x2="29961" y2="75201"/>
                        <a14:foregroundMark x1="34393" y1="72922" x2="34200" y2="74933"/>
                        <a14:foregroundMark x1="41618" y1="72118" x2="41618" y2="75469"/>
                        <a14:foregroundMark x1="50385" y1="69303" x2="50193" y2="73861"/>
                        <a14:foregroundMark x1="60212" y1="68365" x2="60405" y2="73458"/>
                        <a14:foregroundMark x1="66763" y1="72922" x2="66763" y2="76408"/>
                        <a14:foregroundMark x1="70809" y1="72386" x2="72062" y2="74397"/>
                        <a14:foregroundMark x1="75723" y1="72922" x2="75723" y2="75737"/>
                        <a14:foregroundMark x1="83333" y1="74397" x2="84393" y2="77480"/>
                        <a14:foregroundMark x1="91137" y1="71448" x2="92100" y2="76005"/>
                        <a14:foregroundMark x1="25048" y1="89410" x2="25434" y2="93164"/>
                        <a14:foregroundMark x1="27938" y1="92895" x2="27938" y2="89812"/>
                        <a14:foregroundMark x1="40751" y1="85523" x2="40751" y2="90617"/>
                        <a14:foregroundMark x1="48362" y1="86327" x2="47784" y2="89142"/>
                        <a14:foregroundMark x1="55973" y1="85121" x2="55877" y2="90349"/>
                        <a14:foregroundMark x1="59634" y1="88338" x2="60212" y2="92225"/>
                        <a14:foregroundMark x1="70809" y1="85523" x2="70617" y2="90617"/>
                        <a14:foregroundMark x1="73892" y1="90080" x2="73699" y2="92225"/>
                        <a14:backgroundMark x1="18015" y1="71582" x2="18015" y2="71582"/>
                        <a14:backgroundMark x1="24374" y1="75201" x2="24374" y2="75201"/>
                        <a14:backgroundMark x1="36031" y1="70912" x2="36031" y2="70912"/>
                        <a14:backgroundMark x1="64740" y1="74397" x2="64740" y2="74397"/>
                        <a14:backgroundMark x1="22736" y1="92627" x2="22736" y2="92627"/>
                        <a14:backgroundMark x1="76397" y1="88874" x2="76397" y2="88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721" y="178208"/>
            <a:ext cx="1612798" cy="1159101"/>
          </a:xfrm>
          <a:prstGeom prst="rect">
            <a:avLst/>
          </a:prstGeom>
        </p:spPr>
      </p:pic>
      <p:pic>
        <p:nvPicPr>
          <p:cNvPr id="7" name="Picture 6" descr="UoG_colour.png">
            <a:extLst>
              <a:ext uri="{FF2B5EF4-FFF2-40B4-BE49-F238E27FC236}">
                <a16:creationId xmlns:a16="http://schemas.microsoft.com/office/drawing/2014/main" id="{A7E4F1CA-ABC9-0C4A-B3A5-FF872957B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7" y="240756"/>
            <a:ext cx="3529701" cy="10965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MyCycle - Fundraising - British Heart Foundation">
            <a:extLst>
              <a:ext uri="{FF2B5EF4-FFF2-40B4-BE49-F238E27FC236}">
                <a16:creationId xmlns:a16="http://schemas.microsoft.com/office/drawing/2014/main" id="{70FDCEC0-A676-F64D-92B5-6B6256514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72" y="0"/>
            <a:ext cx="3607748" cy="147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723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62D037F-BF1C-1740-B9FF-C1A041F5B52D}"/>
              </a:ext>
            </a:extLst>
          </p:cNvPr>
          <p:cNvSpPr txBox="1"/>
          <p:nvPr/>
        </p:nvSpPr>
        <p:spPr>
          <a:xfrm>
            <a:off x="461589" y="2160895"/>
            <a:ext cx="108999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Disclosures: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 support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(paid to my employer, the University of Glasgow):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Roche Diagnostics, Boehringer Ingelheim and AstraZeneca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Consultancy fees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AstraZeneca,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Akero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Myokardia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CV6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Therapeutics,Pharmacosmos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Vifor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Pharma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Speaker’s fees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Jazz Pharma, Roche, Pfizer and Novartis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55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57227" y="6425080"/>
            <a:ext cx="205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 Research UK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68536"/>
            <a:ext cx="1206059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Keeping up with the successes in oncology!</a:t>
            </a:r>
            <a:endParaRPr lang="en-US" sz="54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DFE0EC-CD4B-D440-9E26-40ADE639D0EC}"/>
              </a:ext>
            </a:extLst>
          </p:cNvPr>
          <p:cNvGrpSpPr/>
          <p:nvPr/>
        </p:nvGrpSpPr>
        <p:grpSpPr>
          <a:xfrm>
            <a:off x="668276" y="957771"/>
            <a:ext cx="4737101" cy="5367866"/>
            <a:chOff x="150605" y="1258426"/>
            <a:chExt cx="7520195" cy="4651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r="36657"/>
            <a:stretch/>
          </p:blipFill>
          <p:spPr>
            <a:xfrm>
              <a:off x="150605" y="1258426"/>
              <a:ext cx="7520195" cy="465151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6AD2B9A-8C22-0B40-9E62-1362892EF5D4}"/>
                </a:ext>
              </a:extLst>
            </p:cNvPr>
            <p:cNvSpPr/>
            <p:nvPr/>
          </p:nvSpPr>
          <p:spPr>
            <a:xfrm>
              <a:off x="7366000" y="1855856"/>
              <a:ext cx="304800" cy="1456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E5F9B48-4D01-3049-9B98-07B1D813C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66" t="7583" r="2710" b="51280"/>
          <a:stretch/>
        </p:blipFill>
        <p:spPr>
          <a:xfrm>
            <a:off x="922918" y="1445528"/>
            <a:ext cx="1975347" cy="11240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2895D6-8989-DDD0-FCC3-5D0702451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490" y="1334005"/>
            <a:ext cx="6306991" cy="49916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1D9400-31EB-CC73-B616-87D019DB4B02}"/>
              </a:ext>
            </a:extLst>
          </p:cNvPr>
          <p:cNvSpPr txBox="1"/>
          <p:nvPr/>
        </p:nvSpPr>
        <p:spPr>
          <a:xfrm>
            <a:off x="9706255" y="6543774"/>
            <a:ext cx="2485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Sturgeon et al </a:t>
            </a:r>
            <a:r>
              <a:rPr lang="en-US" sz="1400" dirty="0" err="1"/>
              <a:t>Eur</a:t>
            </a:r>
            <a:r>
              <a:rPr lang="en-US" sz="1400" dirty="0"/>
              <a:t> Heart J, 2019</a:t>
            </a:r>
          </a:p>
        </p:txBody>
      </p:sp>
    </p:spTree>
    <p:extLst>
      <p:ext uri="{BB962C8B-B14F-4D97-AF65-F5344CB8AC3E}">
        <p14:creationId xmlns:p14="http://schemas.microsoft.com/office/powerpoint/2010/main" val="127756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562725-E76F-6E0E-27FF-6CAC6A406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035" y="1128006"/>
            <a:ext cx="1468124" cy="21236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AED7A4-9BB3-D70B-47E8-D05550AD0DCA}"/>
              </a:ext>
            </a:extLst>
          </p:cNvPr>
          <p:cNvSpPr/>
          <p:nvPr/>
        </p:nvSpPr>
        <p:spPr>
          <a:xfrm>
            <a:off x="7871254" y="1164666"/>
            <a:ext cx="4236879" cy="212365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BA305-4DC9-3069-E766-9D9CC6579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64" b="12978"/>
          <a:stretch/>
        </p:blipFill>
        <p:spPr>
          <a:xfrm>
            <a:off x="2839843" y="1437839"/>
            <a:ext cx="1246936" cy="1311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2E7B4-0813-5294-07E6-6E1E04A5E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05" t="5741" r="16607" b="14401"/>
          <a:stretch/>
        </p:blipFill>
        <p:spPr>
          <a:xfrm>
            <a:off x="2839843" y="3539138"/>
            <a:ext cx="1092067" cy="1420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C05723-E6B4-50ED-DCC8-92E795DC20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18" t="1511" r="6900" b="10258"/>
          <a:stretch/>
        </p:blipFill>
        <p:spPr>
          <a:xfrm>
            <a:off x="2187341" y="5140486"/>
            <a:ext cx="1251032" cy="967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7946B8-DA6F-DFE8-2F74-0A7F45CAC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611" y="4551149"/>
            <a:ext cx="1099735" cy="98122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6393305-1128-0228-496D-463105D78FA7}"/>
              </a:ext>
            </a:extLst>
          </p:cNvPr>
          <p:cNvGrpSpPr/>
          <p:nvPr/>
        </p:nvGrpSpPr>
        <p:grpSpPr>
          <a:xfrm>
            <a:off x="5218539" y="3050572"/>
            <a:ext cx="2346058" cy="1737115"/>
            <a:chOff x="2300462" y="4399005"/>
            <a:chExt cx="2755414" cy="20559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4F9D1C-584E-DD32-F0D0-4FA711741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0243"/>
            <a:stretch/>
          </p:blipFill>
          <p:spPr>
            <a:xfrm>
              <a:off x="2871476" y="4399005"/>
              <a:ext cx="2184400" cy="20559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BD3B63-4C61-39F5-7405-EB855FE09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336" t="15313" b="9558"/>
            <a:stretch/>
          </p:blipFill>
          <p:spPr>
            <a:xfrm>
              <a:off x="2300462" y="4399005"/>
              <a:ext cx="1142028" cy="8115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63AEBA-A687-917C-239D-E9942A839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711" t="13127" r="10022" b="9966"/>
            <a:stretch/>
          </p:blipFill>
          <p:spPr>
            <a:xfrm>
              <a:off x="2300462" y="5299276"/>
              <a:ext cx="825758" cy="718465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ECD3B5E1-CFB1-B83C-AE41-D2E224763DBE}"/>
              </a:ext>
            </a:extLst>
          </p:cNvPr>
          <p:cNvSpPr/>
          <p:nvPr/>
        </p:nvSpPr>
        <p:spPr>
          <a:xfrm>
            <a:off x="4691391" y="2336461"/>
            <a:ext cx="3179863" cy="2981792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6810B7-6353-889F-C478-8E5DF2C6494A}"/>
              </a:ext>
            </a:extLst>
          </p:cNvPr>
          <p:cNvSpPr txBox="1"/>
          <p:nvPr/>
        </p:nvSpPr>
        <p:spPr>
          <a:xfrm>
            <a:off x="281111" y="1098534"/>
            <a:ext cx="275646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MYOCARDIAL</a:t>
            </a:r>
          </a:p>
          <a:p>
            <a:r>
              <a:rPr lang="en-US" dirty="0"/>
              <a:t>Left ventricular dysfunction</a:t>
            </a:r>
          </a:p>
          <a:p>
            <a:r>
              <a:rPr lang="en-US" dirty="0"/>
              <a:t>Heart failure</a:t>
            </a:r>
          </a:p>
          <a:p>
            <a:r>
              <a:rPr lang="en-US" dirty="0"/>
              <a:t>Myocarditis</a:t>
            </a:r>
          </a:p>
          <a:p>
            <a:r>
              <a:rPr lang="en-US" dirty="0"/>
              <a:t>Infiltration</a:t>
            </a:r>
          </a:p>
          <a:p>
            <a:r>
              <a:rPr lang="en-US" dirty="0"/>
              <a:t>Restrictive cardiomyopathy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93557C-84E3-CA7A-B0E8-17C87AE2D257}"/>
              </a:ext>
            </a:extLst>
          </p:cNvPr>
          <p:cNvSpPr txBox="1"/>
          <p:nvPr/>
        </p:nvSpPr>
        <p:spPr>
          <a:xfrm>
            <a:off x="248737" y="3127978"/>
            <a:ext cx="35522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PERICARDIAL &amp; VALVULAR</a:t>
            </a:r>
          </a:p>
          <a:p>
            <a:r>
              <a:rPr lang="en-US" dirty="0"/>
              <a:t>Pericardial effusion</a:t>
            </a:r>
          </a:p>
          <a:p>
            <a:r>
              <a:rPr lang="en-US" dirty="0"/>
              <a:t>Pericarditis</a:t>
            </a:r>
          </a:p>
          <a:p>
            <a:r>
              <a:rPr lang="en-US" dirty="0"/>
              <a:t>Pericardial constriction</a:t>
            </a:r>
          </a:p>
          <a:p>
            <a:r>
              <a:rPr lang="en-US" dirty="0"/>
              <a:t>Valvular heart disease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4CC9EC-80F6-5F03-9BCA-624B784348C5}"/>
              </a:ext>
            </a:extLst>
          </p:cNvPr>
          <p:cNvSpPr txBox="1"/>
          <p:nvPr/>
        </p:nvSpPr>
        <p:spPr>
          <a:xfrm>
            <a:off x="9573346" y="4548144"/>
            <a:ext cx="17267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METABOLIC</a:t>
            </a:r>
            <a:endParaRPr lang="en-US" b="1" dirty="0"/>
          </a:p>
          <a:p>
            <a:r>
              <a:rPr lang="en-US" dirty="0" err="1"/>
              <a:t>Hyperlipidaemia</a:t>
            </a:r>
            <a:endParaRPr lang="en-US" dirty="0"/>
          </a:p>
          <a:p>
            <a:r>
              <a:rPr lang="en-US" dirty="0" err="1"/>
              <a:t>Hyperglycaemia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7BA195-733F-5D20-637E-60A700757089}"/>
              </a:ext>
            </a:extLst>
          </p:cNvPr>
          <p:cNvSpPr txBox="1"/>
          <p:nvPr/>
        </p:nvSpPr>
        <p:spPr>
          <a:xfrm>
            <a:off x="285718" y="4886047"/>
            <a:ext cx="175868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ELECTRICAL</a:t>
            </a:r>
            <a:endParaRPr lang="en-US" b="1" dirty="0"/>
          </a:p>
          <a:p>
            <a:r>
              <a:rPr lang="en-US" dirty="0"/>
              <a:t>Bradyarrhythmia</a:t>
            </a:r>
          </a:p>
          <a:p>
            <a:r>
              <a:rPr lang="en-US" dirty="0"/>
              <a:t>Tachyarrhythmia</a:t>
            </a:r>
          </a:p>
          <a:p>
            <a:r>
              <a:rPr lang="en-US" dirty="0"/>
              <a:t>QT  prolongation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020CB1-DF8B-2FE4-9F18-DAC2FD85BD23}"/>
              </a:ext>
            </a:extLst>
          </p:cNvPr>
          <p:cNvSpPr txBox="1"/>
          <p:nvPr/>
        </p:nvSpPr>
        <p:spPr>
          <a:xfrm>
            <a:off x="9506457" y="1201325"/>
            <a:ext cx="268554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VASCULAR</a:t>
            </a:r>
          </a:p>
          <a:p>
            <a:r>
              <a:rPr lang="en-US" dirty="0"/>
              <a:t>Atherosclerosis</a:t>
            </a:r>
          </a:p>
          <a:p>
            <a:r>
              <a:rPr lang="en-US" dirty="0"/>
              <a:t>Arterial thromboembolism</a:t>
            </a:r>
          </a:p>
          <a:p>
            <a:r>
              <a:rPr lang="en-US" dirty="0"/>
              <a:t>Venous thromboembolism</a:t>
            </a:r>
          </a:p>
          <a:p>
            <a:r>
              <a:rPr lang="en-US" dirty="0"/>
              <a:t>Systemic hypertension</a:t>
            </a:r>
          </a:p>
          <a:p>
            <a:r>
              <a:rPr lang="en-US" dirty="0"/>
              <a:t>Proteinuria</a:t>
            </a:r>
          </a:p>
          <a:p>
            <a:r>
              <a:rPr lang="en-US" dirty="0"/>
              <a:t>Pulmonary hypertension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E16DC6D-2395-517B-33BF-4BAE7ECE22DA}"/>
              </a:ext>
            </a:extLst>
          </p:cNvPr>
          <p:cNvCxnSpPr>
            <a:cxnSpLocks/>
          </p:cNvCxnSpPr>
          <p:nvPr/>
        </p:nvCxnSpPr>
        <p:spPr>
          <a:xfrm flipH="1" flipV="1">
            <a:off x="3948736" y="2021594"/>
            <a:ext cx="944540" cy="905310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7162CE2-BC77-97C6-CAC9-F54838902C4A}"/>
              </a:ext>
            </a:extLst>
          </p:cNvPr>
          <p:cNvCxnSpPr>
            <a:cxnSpLocks/>
          </p:cNvCxnSpPr>
          <p:nvPr/>
        </p:nvCxnSpPr>
        <p:spPr>
          <a:xfrm flipH="1">
            <a:off x="3978950" y="3795651"/>
            <a:ext cx="560051" cy="0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2A9792-6DB9-D65A-C192-EEAFEEB90F49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3438373" y="4858567"/>
            <a:ext cx="1371590" cy="765772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48F282-CADC-7EA7-33AD-7B338160CFB2}"/>
              </a:ext>
            </a:extLst>
          </p:cNvPr>
          <p:cNvCxnSpPr>
            <a:cxnSpLocks/>
          </p:cNvCxnSpPr>
          <p:nvPr/>
        </p:nvCxnSpPr>
        <p:spPr>
          <a:xfrm flipV="1">
            <a:off x="7673546" y="2496065"/>
            <a:ext cx="568411" cy="430839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3F43180-9FE9-9B25-5C23-3528A3045BCD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7706643" y="4619723"/>
            <a:ext cx="766968" cy="422041"/>
          </a:xfrm>
          <a:prstGeom prst="straightConnector1">
            <a:avLst/>
          </a:prstGeom>
          <a:ln w="603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E6FD61F-24F5-EFEC-31A2-A8FEFC8E34C8}"/>
              </a:ext>
            </a:extLst>
          </p:cNvPr>
          <p:cNvSpPr txBox="1"/>
          <p:nvPr/>
        </p:nvSpPr>
        <p:spPr>
          <a:xfrm>
            <a:off x="245123" y="119478"/>
            <a:ext cx="11006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 Toxicity of Cancer Therapies</a:t>
            </a:r>
          </a:p>
        </p:txBody>
      </p:sp>
    </p:spTree>
    <p:extLst>
      <p:ext uri="{BB962C8B-B14F-4D97-AF65-F5344CB8AC3E}">
        <p14:creationId xmlns:p14="http://schemas.microsoft.com/office/powerpoint/2010/main" val="323708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2DA09-9461-916D-2B5A-172B74E55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1" y="1802768"/>
            <a:ext cx="6125471" cy="4524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6333EF-525F-680B-997B-CB4E6C9187B5}"/>
              </a:ext>
            </a:extLst>
          </p:cNvPr>
          <p:cNvSpPr txBox="1"/>
          <p:nvPr/>
        </p:nvSpPr>
        <p:spPr>
          <a:xfrm>
            <a:off x="0" y="117565"/>
            <a:ext cx="105961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Consensus Definition of Cardiotoxicity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DAFEAA-4EFE-CAFC-2FE4-B6F9FC007CD7}"/>
              </a:ext>
            </a:extLst>
          </p:cNvPr>
          <p:cNvSpPr txBox="1"/>
          <p:nvPr/>
        </p:nvSpPr>
        <p:spPr>
          <a:xfrm>
            <a:off x="6645498" y="1802767"/>
            <a:ext cx="5082861" cy="45243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00B050"/>
              </a:solidFill>
            </a:endParaRPr>
          </a:p>
          <a:p>
            <a:pPr algn="ctr"/>
            <a:r>
              <a:rPr lang="en-US" sz="3200" b="1" u="sng" dirty="0">
                <a:solidFill>
                  <a:srgbClr val="00B050"/>
                </a:solidFill>
              </a:rPr>
              <a:t>INCLUDING: </a:t>
            </a:r>
          </a:p>
          <a:p>
            <a:pPr algn="ctr"/>
            <a:endParaRPr lang="en-US" sz="3200" b="1" dirty="0">
              <a:solidFill>
                <a:srgbClr val="00B05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MICROVASCULAR DYSFUNCTION</a:t>
            </a:r>
          </a:p>
          <a:p>
            <a:pPr algn="ctr"/>
            <a:endParaRPr lang="en-US" sz="3200" b="1" dirty="0">
              <a:solidFill>
                <a:srgbClr val="00B05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(SYMPTOMATIC AND ASYMPTOMATIC)</a:t>
            </a:r>
          </a:p>
          <a:p>
            <a:pPr algn="ctr"/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3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96333EF-525F-680B-997B-CB4E6C9187B5}"/>
              </a:ext>
            </a:extLst>
          </p:cNvPr>
          <p:cNvSpPr txBox="1"/>
          <p:nvPr/>
        </p:nvSpPr>
        <p:spPr>
          <a:xfrm>
            <a:off x="263734" y="169080"/>
            <a:ext cx="65399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Known Offenders?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C7109-50AC-BE24-6040-98469AB7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50" y="1574799"/>
            <a:ext cx="1866900" cy="370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E875C6-EB78-7578-BECB-844D06CE3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311" y="1574799"/>
            <a:ext cx="3829327" cy="370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F7FAB3-2FB0-E8D3-A4A1-9B8AD90BC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480" y="1458977"/>
            <a:ext cx="1784987" cy="370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A38FDC-8AFB-D7D7-5095-3931734C3A70}"/>
              </a:ext>
            </a:extLst>
          </p:cNvPr>
          <p:cNvSpPr txBox="1"/>
          <p:nvPr/>
        </p:nvSpPr>
        <p:spPr>
          <a:xfrm>
            <a:off x="1052562" y="5449006"/>
            <a:ext cx="1458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ACUTE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F33CA-52F6-F461-742D-693708699BE8}"/>
              </a:ext>
            </a:extLst>
          </p:cNvPr>
          <p:cNvSpPr txBox="1"/>
          <p:nvPr/>
        </p:nvSpPr>
        <p:spPr>
          <a:xfrm>
            <a:off x="4844218" y="5399023"/>
            <a:ext cx="1959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CHRONIC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74EA51-0934-FC3C-98E5-63ED4C1F2DB9}"/>
              </a:ext>
            </a:extLst>
          </p:cNvPr>
          <p:cNvSpPr txBox="1"/>
          <p:nvPr/>
        </p:nvSpPr>
        <p:spPr>
          <a:xfrm>
            <a:off x="9568671" y="5399023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319688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BF0EE8-12C7-B340-B97B-C839486E2B86}"/>
              </a:ext>
            </a:extLst>
          </p:cNvPr>
          <p:cNvSpPr txBox="1"/>
          <p:nvPr/>
        </p:nvSpPr>
        <p:spPr>
          <a:xfrm>
            <a:off x="118872" y="146304"/>
            <a:ext cx="11850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ANGIOGENESIS INHIBITION: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VEGF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Signalling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Pathway Inhibitors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3AF47-2E40-7047-9EEF-52E910990B32}"/>
              </a:ext>
            </a:extLst>
          </p:cNvPr>
          <p:cNvSpPr txBox="1"/>
          <p:nvPr/>
        </p:nvSpPr>
        <p:spPr>
          <a:xfrm>
            <a:off x="7046993" y="2286318"/>
            <a:ext cx="4690872" cy="353943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in the treatment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Renal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Thyroid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Non small cell lung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Sarcoma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Colorectal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Neuro-endocrine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tumours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ACCE75-ADB8-CC47-8384-EE3EE8778C14}"/>
              </a:ext>
            </a:extLst>
          </p:cNvPr>
          <p:cNvSpPr txBox="1"/>
          <p:nvPr/>
        </p:nvSpPr>
        <p:spPr>
          <a:xfrm>
            <a:off x="219653" y="4267729"/>
            <a:ext cx="5873877" cy="224676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example: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Bevacizumab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‘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Sunitinib, Pazopanib,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Axitinib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4140F-6EE8-2945-B257-C0C1636C6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66"/>
          <a:stretch/>
        </p:blipFill>
        <p:spPr>
          <a:xfrm>
            <a:off x="219653" y="1481545"/>
            <a:ext cx="6134501" cy="23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75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23">
            <a:extLst>
              <a:ext uri="{FF2B5EF4-FFF2-40B4-BE49-F238E27FC236}">
                <a16:creationId xmlns:a16="http://schemas.microsoft.com/office/drawing/2014/main" id="{608BA55D-ED68-5A47-9281-9F781F01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44" y="898429"/>
            <a:ext cx="2832100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E09153-0BCC-D344-9420-423AD2E3EB6A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3724753" y="1336881"/>
            <a:ext cx="1589882" cy="9638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3ACA42-77AB-D84E-954B-D059EB3A422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602414" y="2602991"/>
            <a:ext cx="2240280" cy="6723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DE4B14-806C-A248-9CFB-CB0A04B3D6AF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6640514" y="1203006"/>
            <a:ext cx="2202180" cy="11853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7">
            <a:extLst>
              <a:ext uri="{FF2B5EF4-FFF2-40B4-BE49-F238E27FC236}">
                <a16:creationId xmlns:a16="http://schemas.microsoft.com/office/drawing/2014/main" id="{A01FB557-6C75-BC44-A3F2-66DF80F1F93F}"/>
              </a:ext>
            </a:extLst>
          </p:cNvPr>
          <p:cNvSpPr txBox="1"/>
          <p:nvPr/>
        </p:nvSpPr>
        <p:spPr>
          <a:xfrm>
            <a:off x="1975550" y="938497"/>
            <a:ext cx="1749203" cy="796767"/>
          </a:xfrm>
          <a:prstGeom prst="rect">
            <a:avLst/>
          </a:prstGeom>
          <a:solidFill>
            <a:schemeClr val="lt1"/>
          </a:solidFill>
          <a:ln w="38100"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Hypertension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 to 80%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D7C698B0-3EB7-994E-8952-A0A6E02EF8AB}"/>
              </a:ext>
            </a:extLst>
          </p:cNvPr>
          <p:cNvSpPr txBox="1"/>
          <p:nvPr/>
        </p:nvSpPr>
        <p:spPr>
          <a:xfrm>
            <a:off x="8842694" y="3901946"/>
            <a:ext cx="1563624" cy="80960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↑QT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4.4%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F35BA735-EE64-9C4A-A209-61DBC5F9A10F}"/>
              </a:ext>
            </a:extLst>
          </p:cNvPr>
          <p:cNvSpPr txBox="1"/>
          <p:nvPr/>
        </p:nvSpPr>
        <p:spPr>
          <a:xfrm>
            <a:off x="8842694" y="2903981"/>
            <a:ext cx="1563624" cy="74264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1.4-1.7%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37A4C310-9F62-9248-B8A5-6BAD69C9EB93}"/>
              </a:ext>
            </a:extLst>
          </p:cNvPr>
          <p:cNvSpPr txBox="1"/>
          <p:nvPr/>
        </p:nvSpPr>
        <p:spPr>
          <a:xfrm>
            <a:off x="8842694" y="814481"/>
            <a:ext cx="1563624" cy="777049"/>
          </a:xfrm>
          <a:prstGeom prst="rect">
            <a:avLst/>
          </a:prstGeom>
          <a:solidFill>
            <a:schemeClr val="lt1"/>
          </a:solidFill>
          <a:ln w="38100">
            <a:solidFill>
              <a:srgbClr val="FF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LVSD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3-15%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E00C549-4128-464F-BAA3-CBE213748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4AE1C44A-F0C1-2E4A-B11D-67CE5E86C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986" y="582119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ABB61E-5472-3A46-9434-81634065C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8" t="21902" r="48310" b="19521"/>
          <a:stretch/>
        </p:blipFill>
        <p:spPr>
          <a:xfrm>
            <a:off x="5635433" y="2924714"/>
            <a:ext cx="433581" cy="5757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2A2103-066C-C04A-AF34-143C34BB6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8" t="21902" r="48310" b="19521"/>
          <a:stretch/>
        </p:blipFill>
        <p:spPr>
          <a:xfrm flipH="1">
            <a:off x="6571551" y="2923762"/>
            <a:ext cx="433581" cy="57575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5EA54-0D20-B543-A69C-67320A102156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413152" y="2628709"/>
            <a:ext cx="2429542" cy="16780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7">
            <a:extLst>
              <a:ext uri="{FF2B5EF4-FFF2-40B4-BE49-F238E27FC236}">
                <a16:creationId xmlns:a16="http://schemas.microsoft.com/office/drawing/2014/main" id="{EBF943B3-3598-E14E-AAAC-C53CCA882BB7}"/>
              </a:ext>
            </a:extLst>
          </p:cNvPr>
          <p:cNvSpPr txBox="1"/>
          <p:nvPr/>
        </p:nvSpPr>
        <p:spPr>
          <a:xfrm>
            <a:off x="1545782" y="2930382"/>
            <a:ext cx="2364152" cy="1190005"/>
          </a:xfrm>
          <a:prstGeom prst="rect">
            <a:avLst/>
          </a:prstGeom>
          <a:solidFill>
            <a:schemeClr val="lt1"/>
          </a:solidFill>
          <a:ln w="1587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Proteinuria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Any grade: 20-65%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Nephrotic range: 2-3%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775587D-9EF8-494E-B706-4F8E6372CCD7}"/>
              </a:ext>
            </a:extLst>
          </p:cNvPr>
          <p:cNvCxnSpPr>
            <a:cxnSpLocks/>
            <a:stCxn id="26" idx="1"/>
            <a:endCxn id="29" idx="3"/>
          </p:cNvCxnSpPr>
          <p:nvPr/>
        </p:nvCxnSpPr>
        <p:spPr>
          <a:xfrm flipH="1">
            <a:off x="3909934" y="3212591"/>
            <a:ext cx="1725499" cy="3127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E0A957A-11EE-004D-B938-2591E9BDFC32}"/>
              </a:ext>
            </a:extLst>
          </p:cNvPr>
          <p:cNvSpPr txBox="1"/>
          <p:nvPr/>
        </p:nvSpPr>
        <p:spPr>
          <a:xfrm>
            <a:off x="202831" y="62370"/>
            <a:ext cx="9557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VEGF Signaling Pathway Inhibitor CV Toxicities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445C7-8649-884E-9CCA-1B3EA5102B35}"/>
              </a:ext>
            </a:extLst>
          </p:cNvPr>
          <p:cNvSpPr/>
          <p:nvPr/>
        </p:nvSpPr>
        <p:spPr>
          <a:xfrm>
            <a:off x="7671890" y="6467101"/>
            <a:ext cx="8017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Dobbin SJH… Lang NN. Heart.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104(24):1995-2002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B3005D-0D2F-B64E-BB51-A392C75F6AF3}"/>
              </a:ext>
            </a:extLst>
          </p:cNvPr>
          <p:cNvSpPr txBox="1"/>
          <p:nvPr/>
        </p:nvSpPr>
        <p:spPr>
          <a:xfrm>
            <a:off x="417099" y="5922111"/>
            <a:ext cx="8128892" cy="5232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potential interruption of optimal cancer therapy….</a:t>
            </a:r>
          </a:p>
        </p:txBody>
      </p:sp>
    </p:spTree>
    <p:extLst>
      <p:ext uri="{BB962C8B-B14F-4D97-AF65-F5344CB8AC3E}">
        <p14:creationId xmlns:p14="http://schemas.microsoft.com/office/powerpoint/2010/main" val="2696737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CD5FCB-2A05-5D4F-B811-1C7A261E7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975" y="1685944"/>
            <a:ext cx="6754432" cy="4636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ADE45-162E-5581-FAE8-AAAE16A57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56" y="1795186"/>
            <a:ext cx="4400853" cy="40644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18FF418-E349-FBA2-A12B-7FB3D2EE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258818"/>
            <a:ext cx="12183042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Nailfold Capillary Density: </a:t>
            </a:r>
            <a:br>
              <a:rPr lang="en-US" sz="4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Patients Treated with </a:t>
            </a:r>
            <a:r>
              <a:rPr lang="en-US" sz="40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VEGFi</a:t>
            </a:r>
            <a:r>
              <a:rPr lang="en-US" sz="4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(n=90)</a:t>
            </a:r>
            <a:endParaRPr lang="en-US" sz="40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752B6-589B-35D2-F518-5C15701B264B}"/>
              </a:ext>
            </a:extLst>
          </p:cNvPr>
          <p:cNvSpPr txBox="1"/>
          <p:nvPr/>
        </p:nvSpPr>
        <p:spPr>
          <a:xfrm>
            <a:off x="8837427" y="6423614"/>
            <a:ext cx="335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Dobbin SJ, Lang NN. Unpublished.</a:t>
            </a:r>
          </a:p>
        </p:txBody>
      </p:sp>
      <p:pic>
        <p:nvPicPr>
          <p:cNvPr id="11" name="Picture 4" descr="MyCycle - Fundraising - British Heart Foundation">
            <a:extLst>
              <a:ext uri="{FF2B5EF4-FFF2-40B4-BE49-F238E27FC236}">
                <a16:creationId xmlns:a16="http://schemas.microsoft.com/office/drawing/2014/main" id="{980E3B36-39C4-E4C7-AFB0-4CDD4B7A1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246" y="157255"/>
            <a:ext cx="2304161" cy="94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16885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Glasgow template v2 - Sept 2007">
  <a:themeElements>
    <a:clrScheme name="University of Glasgow template v2 - Sept 2007 1">
      <a:dk1>
        <a:srgbClr val="000000"/>
      </a:dk1>
      <a:lt1>
        <a:srgbClr val="FFFFFF"/>
      </a:lt1>
      <a:dk2>
        <a:srgbClr val="FFFFFF"/>
      </a:dk2>
      <a:lt2>
        <a:srgbClr val="023761"/>
      </a:lt2>
      <a:accent1>
        <a:srgbClr val="023761"/>
      </a:accent1>
      <a:accent2>
        <a:srgbClr val="7A7E9A"/>
      </a:accent2>
      <a:accent3>
        <a:srgbClr val="FFFFFF"/>
      </a:accent3>
      <a:accent4>
        <a:srgbClr val="000000"/>
      </a:accent4>
      <a:accent5>
        <a:srgbClr val="AAAEB7"/>
      </a:accent5>
      <a:accent6>
        <a:srgbClr val="6E728B"/>
      </a:accent6>
      <a:hlink>
        <a:srgbClr val="77A8ED"/>
      </a:hlink>
      <a:folHlink>
        <a:srgbClr val="FF9900"/>
      </a:folHlink>
    </a:clrScheme>
    <a:fontScheme name="University of Glasgow template v2 - Sept 20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versity of Glasgow template v2 - Sept 2007 1">
        <a:dk1>
          <a:srgbClr val="000000"/>
        </a:dk1>
        <a:lt1>
          <a:srgbClr val="FFFFFF"/>
        </a:lt1>
        <a:dk2>
          <a:srgbClr val="FFFFFF"/>
        </a:dk2>
        <a:lt2>
          <a:srgbClr val="023761"/>
        </a:lt2>
        <a:accent1>
          <a:srgbClr val="023761"/>
        </a:accent1>
        <a:accent2>
          <a:srgbClr val="7A7E9A"/>
        </a:accent2>
        <a:accent3>
          <a:srgbClr val="FFFFFF"/>
        </a:accent3>
        <a:accent4>
          <a:srgbClr val="000000"/>
        </a:accent4>
        <a:accent5>
          <a:srgbClr val="AAAEB7"/>
        </a:accent5>
        <a:accent6>
          <a:srgbClr val="6E728B"/>
        </a:accent6>
        <a:hlink>
          <a:srgbClr val="77A8E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CS CardioOnc Guidelines_NNL" id="{56CF0E82-C7B2-2148-984C-5C29CD93CB02}" vid="{69A6D2DA-30E5-704B-B20B-F02771A22D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S CardioOnc Guidelines_NNL" id="{56CF0E82-C7B2-2148-984C-5C29CD93CB02}" vid="{9C72358B-8F8C-734F-9556-6AF5347519B7}"/>
    </a:ext>
  </a:extLst>
</a:theme>
</file>

<file path=ppt/theme/theme3.xml><?xml version="1.0" encoding="utf-8"?>
<a:theme xmlns:a="http://schemas.openxmlformats.org/drawingml/2006/main" name="1_University of Glasgow template v2 - Sept 2007">
  <a:themeElements>
    <a:clrScheme name="University of Glasgow template v2 - Sept 2007 1">
      <a:dk1>
        <a:srgbClr val="000000"/>
      </a:dk1>
      <a:lt1>
        <a:srgbClr val="FFFFFF"/>
      </a:lt1>
      <a:dk2>
        <a:srgbClr val="FFFFFF"/>
      </a:dk2>
      <a:lt2>
        <a:srgbClr val="023761"/>
      </a:lt2>
      <a:accent1>
        <a:srgbClr val="023761"/>
      </a:accent1>
      <a:accent2>
        <a:srgbClr val="7A7E9A"/>
      </a:accent2>
      <a:accent3>
        <a:srgbClr val="FFFFFF"/>
      </a:accent3>
      <a:accent4>
        <a:srgbClr val="000000"/>
      </a:accent4>
      <a:accent5>
        <a:srgbClr val="AAAEB7"/>
      </a:accent5>
      <a:accent6>
        <a:srgbClr val="6E728B"/>
      </a:accent6>
      <a:hlink>
        <a:srgbClr val="77A8ED"/>
      </a:hlink>
      <a:folHlink>
        <a:srgbClr val="FF9900"/>
      </a:folHlink>
    </a:clrScheme>
    <a:fontScheme name="University of Glasgow template v2 - Sept 20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versity of Glasgow template v2 - Sept 2007 1">
        <a:dk1>
          <a:srgbClr val="000000"/>
        </a:dk1>
        <a:lt1>
          <a:srgbClr val="FFFFFF"/>
        </a:lt1>
        <a:dk2>
          <a:srgbClr val="FFFFFF"/>
        </a:dk2>
        <a:lt2>
          <a:srgbClr val="023761"/>
        </a:lt2>
        <a:accent1>
          <a:srgbClr val="023761"/>
        </a:accent1>
        <a:accent2>
          <a:srgbClr val="7A7E9A"/>
        </a:accent2>
        <a:accent3>
          <a:srgbClr val="FFFFFF"/>
        </a:accent3>
        <a:accent4>
          <a:srgbClr val="000000"/>
        </a:accent4>
        <a:accent5>
          <a:srgbClr val="AAAEB7"/>
        </a:accent5>
        <a:accent6>
          <a:srgbClr val="6E728B"/>
        </a:accent6>
        <a:hlink>
          <a:srgbClr val="77A8E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S CardioOnc Guidelines_NNL" id="{56CF0E82-C7B2-2148-984C-5C29CD93CB02}" vid="{6E2B4574-FD92-3F4E-A07C-94896201AB4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9585</TotalTime>
  <Words>459</Words>
  <Application>Microsoft Office PowerPoint</Application>
  <PresentationFormat>Widescreen</PresentationFormat>
  <Paragraphs>111</Paragraphs>
  <Slides>12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University of Glasgow template v2 - Sept 2007</vt:lpstr>
      <vt:lpstr>Office Theme</vt:lpstr>
      <vt:lpstr>1_University of Glasgow template v2 - Sept 2007</vt:lpstr>
      <vt:lpstr>2_Office Theme</vt:lpstr>
      <vt:lpstr> Microvascular Dysfunction Implications for Cardio-Oncology </vt:lpstr>
      <vt:lpstr>PowerPoint Presentation</vt:lpstr>
      <vt:lpstr>Keeping up with the successes in oncology!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Nailfold Capillary Density:  Patients Treated with VEGFi (n=90)</vt:lpstr>
      <vt:lpstr>PowerPoint Presentation</vt:lpstr>
      <vt:lpstr>KEY MESSAGES: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Cardio-Oncology: Overview, Update and Progress </dc:title>
  <dc:creator>Ninian Lang</dc:creator>
  <cp:lastModifiedBy>Ninian Lang</cp:lastModifiedBy>
  <cp:revision>91</cp:revision>
  <dcterms:created xsi:type="dcterms:W3CDTF">2020-01-05T12:38:11Z</dcterms:created>
  <dcterms:modified xsi:type="dcterms:W3CDTF">2023-08-26T08:57:34Z</dcterms:modified>
</cp:coreProperties>
</file>